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8" r:id="rId3"/>
    <p:sldId id="309" r:id="rId4"/>
    <p:sldId id="344" r:id="rId5"/>
    <p:sldId id="331" r:id="rId6"/>
    <p:sldId id="284" r:id="rId7"/>
    <p:sldId id="276" r:id="rId8"/>
    <p:sldId id="332" r:id="rId9"/>
    <p:sldId id="277" r:id="rId10"/>
    <p:sldId id="335" r:id="rId11"/>
    <p:sldId id="336" r:id="rId12"/>
    <p:sldId id="279" r:id="rId14"/>
    <p:sldId id="280" r:id="rId15"/>
    <p:sldId id="333" r:id="rId16"/>
    <p:sldId id="334" r:id="rId17"/>
    <p:sldId id="345" r:id="rId18"/>
    <p:sldId id="268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1B1AB-7896-471F-841E-6F7DE10C1F9B}" type="slidenum">
              <a:rPr lang="vi-VN" altLang="vi-VN" smtClean="0"/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57D4-2DDD-4C4D-8729-9DA7156F8FE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C914-2960-4125-95FB-751FC7FD17D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GIF"/><Relationship Id="rId1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slide" Target="slide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7" y="342900"/>
            <a:ext cx="11116945" cy="26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CHÀO MỪNG CÁC EM</a:t>
            </a:r>
            <a:endParaRPr lang="en-US" sz="6000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VN Van" panose="00000400000000000000" pitchFamily="2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ĐẾN VỚI TIẾT HỌC HÔM NAY!</a:t>
            </a:r>
            <a:endParaRPr lang="vi-VN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76949" y="345212"/>
            <a:ext cx="13411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eo</a:t>
            </a:r>
            <a:endParaRPr lang="vi-VN" altLang="en-US" sz="8000" b="1" dirty="0" err="1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4105" y="1621155"/>
            <a:ext cx="2927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rgbClr val="00206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ôi</a:t>
            </a:r>
            <a:endParaRPr lang="vi-VN" sz="8000" b="1" dirty="0">
              <a:solidFill>
                <a:srgbClr val="00206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7215" y="1689735"/>
            <a:ext cx="1664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accent3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ơi</a:t>
            </a:r>
            <a:endParaRPr lang="vi-VN" sz="7200" b="1" dirty="0">
              <a:solidFill>
                <a:schemeClr val="accent3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55" y="2927350"/>
            <a:ext cx="4915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quả s</a:t>
            </a:r>
            <a:r>
              <a:rPr lang="vi-VN" sz="7200" b="1" dirty="0">
                <a:solidFill>
                  <a:schemeClr val="accent5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ấu</a:t>
            </a:r>
            <a:endParaRPr lang="vi-VN" sz="7200" b="1" dirty="0">
              <a:solidFill>
                <a:schemeClr val="accent5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888615"/>
            <a:ext cx="5497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</a:t>
            </a:r>
            <a:r>
              <a:rPr lang="vi-VN" altLang="en-US" sz="72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ói</a:t>
            </a:r>
            <a:r>
              <a:rPr lang="vi-VN" altLang="en-US" sz="72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chang</a:t>
            </a:r>
            <a:endParaRPr lang="vi-VN" altLang="en-US" sz="7200" b="1" dirty="0">
              <a:solidFill>
                <a:schemeClr val="tx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190" y="4203700"/>
            <a:ext cx="5024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ngh</a:t>
            </a:r>
            <a:r>
              <a:rPr lang="vi-VN" sz="72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êu</a:t>
            </a:r>
            <a:endParaRPr lang="vi-VN" sz="7200" b="1" dirty="0">
              <a:solidFill>
                <a:schemeClr val="accent4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1565" y="4088130"/>
            <a:ext cx="60210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</a:t>
            </a:r>
            <a:r>
              <a:rPr lang="vi-VN" altLang="en-US" sz="8000" b="1" dirty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ựu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trường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</a:t>
            </a:r>
            <a:endParaRPr lang="vi-VN" altLang="en-US" sz="8000" b="1" dirty="0">
              <a:solidFill>
                <a:srgbClr val="00B05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6350" y="1769745"/>
            <a:ext cx="29819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rgbClr val="7030A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lang="vi-VN" altLang="en-US" sz="8000" b="1" dirty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ưu</a:t>
            </a:r>
            <a:endParaRPr lang="vi-VN" altLang="en-US" sz="8000" b="1" dirty="0">
              <a:solidFill>
                <a:srgbClr val="7030A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5740" y="1668780"/>
            <a:ext cx="23094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rgbClr val="00B05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oi</a:t>
            </a:r>
            <a:endParaRPr lang="vi-VN" altLang="en-US" sz="8000" b="1" dirty="0">
              <a:solidFill>
                <a:srgbClr val="00B05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613" y="1681395"/>
            <a:ext cx="10509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iu</a:t>
            </a:r>
            <a:endParaRPr lang="vi-VN" altLang="en-US" sz="8000" b="1" dirty="0">
              <a:solidFill>
                <a:schemeClr val="accent2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5791" y="367667"/>
            <a:ext cx="138303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5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âu</a:t>
            </a:r>
            <a:endParaRPr lang="vi-VN" altLang="en-US" sz="8000" b="1" dirty="0">
              <a:solidFill>
                <a:schemeClr val="accent5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5016" y="367667"/>
            <a:ext cx="122745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ây</a:t>
            </a:r>
            <a:endParaRPr lang="vi-VN" altLang="en-US" sz="8000" b="1" dirty="0">
              <a:solidFill>
                <a:srgbClr val="C0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60301" y="358660"/>
            <a:ext cx="134048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êu</a:t>
            </a:r>
            <a:endParaRPr lang="vi-VN" altLang="en-US" sz="8000" b="1" dirty="0">
              <a:solidFill>
                <a:schemeClr val="accent4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5120" y="5454650"/>
            <a:ext cx="37318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7200" b="1">
                <a:latin typeface="UVN Van" panose="00000400000000000000" pitchFamily="2" charset="0"/>
                <a:cs typeface="UVN Van" panose="00000400000000000000" pitchFamily="2" charset="0"/>
              </a:rPr>
              <a:t>thợ x</a:t>
            </a:r>
            <a:r>
              <a:rPr lang="vi-VN" altLang="en-US" sz="7200" b="1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ây</a:t>
            </a:r>
            <a:endParaRPr lang="vi-VN" altLang="en-US" sz="7200" b="1">
              <a:solidFill>
                <a:srgbClr val="C0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0800000" flipV="1">
            <a:off x="5528310" y="5401945"/>
            <a:ext cx="64490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72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 </a:t>
            </a:r>
            <a:r>
              <a:rPr lang="vi-VN" altLang="en-US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ch</a:t>
            </a:r>
            <a:r>
              <a:rPr lang="vi-VN" altLang="en-US" sz="7200" b="1" dirty="0">
                <a:solidFill>
                  <a:schemeClr val="accent3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ơi</a:t>
            </a:r>
            <a:r>
              <a:rPr lang="vi-VN" altLang="en-US" sz="72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vi-VN" altLang="en-US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cờ</a:t>
            </a:r>
            <a:endParaRPr lang="vi-VN" altLang="en-US" sz="7200" b="1" dirty="0">
              <a:solidFill>
                <a:schemeClr val="tx1"/>
              </a:solidFill>
              <a:latin typeface="UVN Van" panose="00000400000000000000" pitchFamily="2" charset="0"/>
              <a:cs typeface="UVN Van" panose="00000400000000000000" pitchFamily="2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065" y="-73742"/>
            <a:ext cx="822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Đọc</a:t>
            </a:r>
            <a:endParaRPr lang="en-US" sz="2800" b="1" dirty="0" err="1" smtClean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9600" t="51076" r="87981" b="44621"/>
          <a:stretch>
            <a:fillRect/>
          </a:stretch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2252" y="117875"/>
            <a:ext cx="3733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Tai </a:t>
            </a:r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tay</a:t>
            </a:r>
            <a:endParaRPr lang="en-US" sz="5400" b="1" dirty="0" err="1" smtClean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30" y="1010920"/>
            <a:ext cx="851979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-  Tai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ơi</a:t>
            </a:r>
            <a:r>
              <a:rPr lang="vi-VN" alt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,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cậu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làm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gì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?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   -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Tớ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nghe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âm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thanh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Tớ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nghe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tiếng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ru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của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mẹ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Tớ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nghe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tiếng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hót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ríu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rít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của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đàn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chim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Tớ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nghe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tiếng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kêu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uôm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uôm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của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ếch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Tớ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nghe</a:t>
            </a:r>
            <a:r>
              <a:rPr lang="vi-VN" alt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 cả 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tiếng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mưa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trên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cánh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đồng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mênh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mông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Còn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cậu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làm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gì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hả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tay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?</a:t>
            </a:r>
            <a:endParaRPr lang="en-US" sz="44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just"/>
            <a:r>
              <a:rPr lang="en-US" sz="4400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-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Tớ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viết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bài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và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ôm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4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mẹ</a:t>
            </a:r>
            <a:r>
              <a:rPr lang="en-US" sz="4400" dirty="0" smtClean="0">
                <a:latin typeface="UVN Van" panose="00000400000000000000" pitchFamily="2" charset="0"/>
                <a:cs typeface="UVN Van" panose="00000400000000000000" pitchFamily="2" charset="0"/>
              </a:rPr>
              <a:t>.  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01" b="73698" l="33163" r="67570">
                        <a14:foregroundMark x1="44656" y1="35938" x2="44656" y2="35938"/>
                        <a14:foregroundMark x1="45095" y1="29427" x2="45095" y2="29427"/>
                        <a14:foregroundMark x1="45754" y1="23047" x2="45754" y2="23047"/>
                        <a14:foregroundMark x1="46706" y1="40885" x2="46706" y2="40885"/>
                        <a14:foregroundMark x1="48609" y1="38411" x2="48609" y2="38411"/>
                        <a14:foregroundMark x1="46706" y1="31380" x2="46706" y2="31380"/>
                        <a14:foregroundMark x1="44802" y1="60286" x2="44802" y2="60286"/>
                        <a14:foregroundMark x1="40996" y1="44922" x2="40996" y2="44922"/>
                        <a14:foregroundMark x1="37555" y1="36458" x2="37555" y2="36458"/>
                        <a14:foregroundMark x1="48097" y1="29167" x2="48097" y2="29167"/>
                      </a14:backgroundRemoval>
                    </a14:imgEffect>
                  </a14:imgLayer>
                </a14:imgProps>
              </a:ext>
            </a:extLst>
          </a:blip>
          <a:srcRect l="28869" t="19124" r="28120" b="20126"/>
          <a:stretch>
            <a:fillRect/>
          </a:stretch>
        </p:blipFill>
        <p:spPr>
          <a:xfrm>
            <a:off x="8567420" y="3478530"/>
            <a:ext cx="3404870" cy="337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81" b="76563" l="33382" r="65227">
                        <a14:foregroundMark x1="59517" y1="37500" x2="59517" y2="37500"/>
                        <a14:foregroundMark x1="55857" y1="41276" x2="55857" y2="41276"/>
                        <a14:foregroundMark x1="52269" y1="28906" x2="52269" y2="28906"/>
                        <a14:foregroundMark x1="58785" y1="29167" x2="58785" y2="29167"/>
                        <a14:foregroundMark x1="56442" y1="55469" x2="56442" y2="55469"/>
                        <a14:foregroundMark x1="55857" y1="76563" x2="55857" y2="76563"/>
                      </a14:backgroundRemoval>
                    </a14:imgEffect>
                  </a14:imgLayer>
                </a14:imgProps>
              </a:ext>
            </a:extLst>
          </a:blip>
          <a:srcRect l="31809" t="19731" r="30984" b="18321"/>
          <a:stretch>
            <a:fillRect/>
          </a:stretch>
        </p:blipFill>
        <p:spPr>
          <a:xfrm>
            <a:off x="8395335" y="187960"/>
            <a:ext cx="3432175" cy="3467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010" y="141605"/>
            <a:ext cx="6098540" cy="2915285"/>
          </a:xfrm>
          <a:prstGeom prst="cloudCallout">
            <a:avLst>
              <a:gd name="adj1" fmla="val 44561"/>
              <a:gd name="adj2" fmla="val 44632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0105" y="544830"/>
            <a:ext cx="5339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Tay</a:t>
            </a:r>
            <a:r>
              <a:rPr lang="en-US" sz="6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6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làm</a:t>
            </a:r>
            <a:r>
              <a:rPr lang="en-US" sz="6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6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gì</a:t>
            </a:r>
            <a:r>
              <a:rPr lang="en-US" sz="6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?</a:t>
            </a:r>
            <a:endParaRPr lang="vi-VN" sz="6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781" b="76563" l="33382" r="65227">
                        <a14:foregroundMark x1="59517" y1="37500" x2="59517" y2="37500"/>
                        <a14:foregroundMark x1="55857" y1="41276" x2="55857" y2="41276"/>
                        <a14:foregroundMark x1="52269" y1="28906" x2="52269" y2="28906"/>
                        <a14:foregroundMark x1="58785" y1="29167" x2="58785" y2="29167"/>
                        <a14:foregroundMark x1="56442" y1="55469" x2="56442" y2="55469"/>
                        <a14:foregroundMark x1="55857" y1="76563" x2="55857" y2="76563"/>
                      </a14:backgroundRemoval>
                    </a14:imgEffect>
                  </a14:imgLayer>
                </a14:imgProps>
              </a:ext>
            </a:extLst>
          </a:blip>
          <a:srcRect l="31809" t="19731" r="30984" b="18321"/>
          <a:stretch>
            <a:fillRect/>
          </a:stretch>
        </p:blipFill>
        <p:spPr>
          <a:xfrm>
            <a:off x="5564777" y="963721"/>
            <a:ext cx="7032171" cy="614742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43535" y="1427480"/>
            <a:ext cx="644525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4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Tay</a:t>
            </a:r>
            <a:r>
              <a:rPr lang="en-US" sz="44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vi-VN" altLang="en-US" sz="44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viết bài và ôm mẹ.</a:t>
            </a:r>
            <a:endParaRPr lang="vi-VN" altLang="en-US" sz="4400" b="1" dirty="0" smtClean="0">
              <a:solidFill>
                <a:srgbClr val="C00000"/>
              </a:solidFill>
              <a:latin typeface="UVN Van" panose="00000400000000000000" pitchFamily="2" charset="0"/>
              <a:cs typeface="UVN Van" panose="00000400000000000000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8115" y="990600"/>
            <a:ext cx="5739765" cy="438658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2355" y="990600"/>
            <a:ext cx="5931535" cy="447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662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134896" y="1359138"/>
            <a:ext cx="12239172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TRƯỜNG TH PHÚ HÒA ĐÔNG </a:t>
            </a:r>
            <a:endParaRPr lang="en-US" sz="4800" b="1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450" y="4391025"/>
            <a:ext cx="9408795" cy="1106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Tuần 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17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Thứ </a:t>
            </a:r>
            <a:r>
              <a:rPr lang="en-US" sz="6600" b="1" u="heavy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sáu</a:t>
            </a:r>
            <a:endParaRPr lang="vi-VN" altLang="en-US" sz="6600" b="1" dirty="0">
              <a:solidFill>
                <a:srgbClr val="0070C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7201" y="2370008"/>
            <a:ext cx="463169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HỌC VẦN</a:t>
            </a:r>
            <a:endParaRPr lang="en-US" sz="80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1931" y="3549273"/>
            <a:ext cx="210248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vi-VN" alt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ỚP</a:t>
            </a:r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 1</a:t>
            </a:r>
            <a:endParaRPr lang="en-US" sz="6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97" y="170411"/>
            <a:ext cx="314244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oi</a:t>
            </a:r>
            <a:endParaRPr lang="vi-VN" altLang="en-US" sz="8000" b="1" dirty="0">
              <a:solidFill>
                <a:schemeClr val="accent6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2065" y="1819275"/>
            <a:ext cx="59099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con v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oi</a:t>
            </a:r>
            <a:endParaRPr lang="vi-VN" altLang="en-US" sz="6600" b="1" dirty="0">
              <a:solidFill>
                <a:schemeClr val="accent6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359275" y="1840865"/>
            <a:ext cx="42913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cái ch</a:t>
            </a:r>
            <a:r>
              <a:rPr lang="vi-VN" altLang="en-US" sz="66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ổi</a:t>
            </a:r>
            <a:endParaRPr lang="vi-VN" altLang="en-US" sz="6600" b="1" dirty="0">
              <a:solidFill>
                <a:schemeClr val="accent2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8651240" y="170410"/>
            <a:ext cx="3540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80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ơi</a:t>
            </a:r>
            <a:endParaRPr lang="vi-VN" altLang="en-US" sz="8000" b="1" dirty="0">
              <a:solidFill>
                <a:srgbClr val="C0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" y="3133742"/>
            <a:ext cx="452980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nhà ng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ói</a:t>
            </a:r>
            <a:endParaRPr lang="vi-VN" altLang="en-US" sz="6600" b="1" dirty="0">
              <a:solidFill>
                <a:schemeClr val="accent6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865" y="4316730"/>
            <a:ext cx="43402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g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ói</a:t>
            </a:r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bánh</a:t>
            </a:r>
            <a:endParaRPr lang="vi-VN" altLang="en-US" sz="66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273415" y="3209290"/>
            <a:ext cx="38220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</a:t>
            </a:r>
            <a:r>
              <a:rPr lang="vi-VN" altLang="en-US" sz="66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ơi</a:t>
            </a:r>
            <a:r>
              <a:rPr lang="vi-VN" altLang="en-US" sz="66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l</a:t>
            </a:r>
            <a:r>
              <a:rPr lang="vi-VN" altLang="en-US" sz="66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ội</a:t>
            </a:r>
            <a:endParaRPr lang="vi-VN" altLang="en-US" sz="6600" b="1" dirty="0">
              <a:solidFill>
                <a:schemeClr val="accent2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9868" y="137284"/>
            <a:ext cx="314244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 </a:t>
            </a:r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ôi</a:t>
            </a:r>
            <a:endParaRPr lang="vi-VN" altLang="en-US" sz="8000" b="1" dirty="0">
              <a:solidFill>
                <a:schemeClr val="accent2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7797165" y="1739900"/>
            <a:ext cx="44919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</a:t>
            </a:r>
            <a:r>
              <a:rPr lang="vi-VN" altLang="en-US" sz="66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</a:t>
            </a:r>
            <a:r>
              <a:rPr lang="vi-VN" altLang="en-US" sz="66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66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dơi</a:t>
            </a:r>
            <a:endParaRPr lang="vi-VN" altLang="en-US" sz="6600" b="1" dirty="0">
              <a:solidFill>
                <a:srgbClr val="C0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0725" y="3188970"/>
            <a:ext cx="391477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x</a:t>
            </a:r>
            <a:r>
              <a:rPr lang="vi-VN" altLang="en-US" sz="66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ôi </a:t>
            </a:r>
            <a:r>
              <a:rPr lang="vi-VN" alt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nếp</a:t>
            </a:r>
            <a:endParaRPr lang="vi-VN" altLang="en-US" sz="66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435" y="433705"/>
            <a:ext cx="3431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Bài: 8</a:t>
            </a:r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5</a:t>
            </a:r>
            <a:endParaRPr lang="vi-VN" sz="60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1819" y="1906852"/>
            <a:ext cx="5271135" cy="263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1</a:t>
            </a:r>
            <a:endParaRPr lang="vi-VN" altLang="en-US" sz="4000" b="1" dirty="0">
              <a:solidFill>
                <a:schemeClr val="accent4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811702" y="3121219"/>
            <a:ext cx="25412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chú</a:t>
            </a:r>
            <a:r>
              <a:rPr lang="en-US" sz="54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54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tểu</a:t>
            </a:r>
            <a:endParaRPr lang="vi-VN" sz="54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36" b="13674"/>
          <a:stretch>
            <a:fillRect/>
          </a:stretch>
        </p:blipFill>
        <p:spPr bwMode="auto">
          <a:xfrm>
            <a:off x="8294914" y="8"/>
            <a:ext cx="3897086" cy="46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27" y="-373347"/>
            <a:ext cx="1796716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>
            <a:fillRect/>
          </a:stretch>
        </p:blipFill>
        <p:spPr bwMode="auto">
          <a:xfrm>
            <a:off x="-48127" y="4573746"/>
            <a:ext cx="1491915" cy="22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4417" y="3246810"/>
            <a:ext cx="24663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cái</a:t>
            </a:r>
            <a:r>
              <a:rPr lang="en-US" sz="54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54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kéo</a:t>
            </a:r>
            <a:endParaRPr lang="vi-VN" sz="54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797810" y="3241040"/>
            <a:ext cx="1035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e</a:t>
            </a:r>
            <a:endParaRPr lang="vi-VN" sz="54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19662" y="479158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97810" y="3247390"/>
            <a:ext cx="12369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eo</a:t>
            </a:r>
            <a:endParaRPr lang="vi-VN" sz="54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2048" y="5495426"/>
            <a:ext cx="9645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eo</a:t>
            </a:r>
            <a:endParaRPr lang="en-US" sz="5400" b="1" dirty="0" err="1" smtClean="0">
              <a:solidFill>
                <a:srgbClr val="000099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6590" y="3240405"/>
            <a:ext cx="8940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o</a:t>
            </a:r>
            <a:endParaRPr lang="en-US" sz="54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32652" y="4783805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871031" y="5527145"/>
            <a:ext cx="963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êu</a:t>
            </a:r>
            <a:endParaRPr lang="en-US" sz="5400" b="1" dirty="0" err="1" smtClean="0">
              <a:solidFill>
                <a:srgbClr val="000099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7240" y="3122295"/>
            <a:ext cx="876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</a:t>
            </a:r>
            <a:endParaRPr lang="vi-VN" sz="54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6605" y="3121660"/>
            <a:ext cx="1363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êu</a:t>
            </a:r>
            <a:endParaRPr lang="en-US" sz="5400" b="1" dirty="0" err="1" smtClean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34120" y="3107055"/>
            <a:ext cx="993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u</a:t>
            </a:r>
            <a:endParaRPr lang="en-US" sz="5400" b="1" dirty="0" smtClean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22967" t="23624" r="48641" b="41626"/>
          <a:stretch>
            <a:fillRect/>
          </a:stretch>
        </p:blipFill>
        <p:spPr>
          <a:xfrm>
            <a:off x="990916" y="617850"/>
            <a:ext cx="3694177" cy="242442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54872" t="20625" r="20389" b="23874"/>
          <a:stretch>
            <a:fillRect/>
          </a:stretch>
        </p:blipFill>
        <p:spPr>
          <a:xfrm>
            <a:off x="6263567" y="617850"/>
            <a:ext cx="3752606" cy="242442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9336 0.21575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1953 0.21575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L -0.09726 0.23241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267 0.22407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3" grpId="0"/>
      <p:bldP spid="13" grpId="1"/>
      <p:bldP spid="17" grpId="0"/>
      <p:bldP spid="18" grpId="0"/>
      <p:bldP spid="19" grpId="0"/>
      <p:bldP spid="19" grpId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445" y="803683"/>
          <a:ext cx="9439424" cy="585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/>
                <a:gridCol w="2359856"/>
                <a:gridCol w="2359856"/>
                <a:gridCol w="2359856"/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c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âu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b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ây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k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eo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l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êu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ch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iu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h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ưu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m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oi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c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ôi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r</a:t>
                      </a:r>
                      <a:endParaRPr lang="en-US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pitchFamily="2" charset="0"/>
                          <a:cs typeface="UVN Van" panose="00000400000000000000" pitchFamily="2" charset="0"/>
                        </a:rPr>
                        <a:t>ơi</a:t>
                      </a:r>
                      <a:endParaRPr lang="en-US" sz="3200" b="1" dirty="0" err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pitchFamily="2" charset="0"/>
                        <a:cs typeface="UVN Van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55529" y="546803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7506" y="24040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̣</a:t>
            </a:r>
            <a:endParaRPr lang="vi-VN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52894" y="530355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313468" y="782908"/>
            <a:ext cx="8750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ầu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44742" y="1475379"/>
            <a:ext cx="8864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b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ẫy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36866" y="2142469"/>
            <a:ext cx="8737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k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ẹo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77099" y="2800854"/>
            <a:ext cx="7766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ều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77099" y="3400025"/>
            <a:ext cx="9880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chịu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77099" y="4083044"/>
            <a:ext cx="928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hưu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55160" y="4704382"/>
            <a:ext cx="9061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m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ỏi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81975" y="5350374"/>
            <a:ext cx="7423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ối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"/>
            <a:srcRect l="9600" t="51076" r="87981" b="44621"/>
            <a:stretch>
              <a:fillRect/>
            </a:stretch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309264" y="786443"/>
            <a:ext cx="3068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ˋ</a:t>
            </a:r>
            <a:endParaRPr lang="vi-VN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09352" y="486440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09707" y="1481672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0021" y="2206940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̇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7255510" y="2800985"/>
            <a:ext cx="506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ˋ</a:t>
            </a:r>
            <a:endParaRPr lang="vi-VN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382265" y="3481527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̇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86248" y="5996367"/>
            <a:ext cx="7073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rơi</a:t>
            </a:r>
            <a:endParaRPr lang="en-US" sz="3200" b="1" spc="50" dirty="0" err="1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55455" y="5912485"/>
            <a:ext cx="950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...</a:t>
            </a:r>
            <a:endParaRPr lang="vi-VN" sz="3600" b="1" dirty="0" smtClean="0">
              <a:solidFill>
                <a:schemeClr val="tx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/>
      <p:bldP spid="41" grpId="0"/>
      <p:bldP spid="38" grpId="0"/>
      <p:bldP spid="43" grpId="0"/>
      <p:bldP spid="44" grpId="0"/>
      <p:bldP spid="45" grpId="0"/>
      <p:bldP spid="46" grpId="0"/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>
            <a:fillRect/>
          </a:stretch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09312" y="339448"/>
            <a:ext cx="3105784" cy="922020"/>
            <a:chOff x="2688796" y="-174939"/>
            <a:chExt cx="1865747" cy="922020"/>
          </a:xfrm>
        </p:grpSpPr>
        <p:sp>
          <p:nvSpPr>
            <p:cNvPr id="8" name="Rounded Rectangle 7"/>
            <p:cNvSpPr/>
            <p:nvPr/>
          </p:nvSpPr>
          <p:spPr>
            <a:xfrm>
              <a:off x="2815061" y="77791"/>
              <a:ext cx="1739482" cy="6394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88796" y="-174939"/>
              <a:ext cx="1865366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q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uả</a:t>
              </a:r>
              <a:r>
                <a:rPr lang="en-US" sz="54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sấu</a:t>
              </a:r>
              <a:endParaRPr lang="vi-VN" sz="54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57443" y="2603570"/>
            <a:ext cx="4180204" cy="943610"/>
            <a:chOff x="2609708" y="-75244"/>
            <a:chExt cx="2277294" cy="943610"/>
          </a:xfrm>
        </p:grpSpPr>
        <p:sp>
          <p:nvSpPr>
            <p:cNvPr id="11" name="Rounded Rectangle 10"/>
            <p:cNvSpPr/>
            <p:nvPr/>
          </p:nvSpPr>
          <p:spPr>
            <a:xfrm>
              <a:off x="2776449" y="64456"/>
              <a:ext cx="1924440" cy="8039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9708" y="-75244"/>
              <a:ext cx="2277294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UVN Van" panose="00000400000000000000" pitchFamily="2" charset="0"/>
                  <a:cs typeface="UVN Van" panose="00000400000000000000" pitchFamily="2" charset="0"/>
                </a:rPr>
                <a:t>c</a:t>
              </a:r>
              <a:r>
                <a:rPr lang="en-US" sz="54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on 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nghêu</a:t>
              </a:r>
              <a:endParaRPr lang="vi-VN" sz="54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9356" y="4766563"/>
            <a:ext cx="3857626" cy="956310"/>
            <a:chOff x="2849827" y="-92840"/>
            <a:chExt cx="2117233" cy="956310"/>
          </a:xfrm>
        </p:grpSpPr>
        <p:sp>
          <p:nvSpPr>
            <p:cNvPr id="14" name="Rounded Rectangle 13"/>
            <p:cNvSpPr/>
            <p:nvPr/>
          </p:nvSpPr>
          <p:spPr>
            <a:xfrm>
              <a:off x="2849827" y="49400"/>
              <a:ext cx="2117233" cy="8140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4195" y="-92840"/>
              <a:ext cx="1494784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t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hợ</a:t>
              </a:r>
              <a:r>
                <a:rPr lang="en-US" sz="54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xây</a:t>
              </a:r>
              <a:endParaRPr lang="vi-VN" sz="54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89452" y="3644239"/>
            <a:ext cx="3948431" cy="922020"/>
            <a:chOff x="2747647" y="-96199"/>
            <a:chExt cx="2015600" cy="922020"/>
          </a:xfrm>
        </p:grpSpPr>
        <p:sp>
          <p:nvSpPr>
            <p:cNvPr id="20" name="Rounded Rectangle 19"/>
            <p:cNvSpPr/>
            <p:nvPr/>
          </p:nvSpPr>
          <p:spPr>
            <a:xfrm>
              <a:off x="2785573" y="64456"/>
              <a:ext cx="1952389" cy="7315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7647" y="-96199"/>
              <a:ext cx="20156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54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54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t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ựu</a:t>
              </a:r>
              <a:r>
                <a:rPr lang="en-US" sz="54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trường</a:t>
              </a:r>
              <a:endParaRPr lang="vi-VN" sz="54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88581" y="1449472"/>
            <a:ext cx="3844925" cy="922020"/>
            <a:chOff x="2754122" y="-138109"/>
            <a:chExt cx="2079426" cy="922020"/>
          </a:xfrm>
        </p:grpSpPr>
        <p:sp>
          <p:nvSpPr>
            <p:cNvPr id="23" name="Rounded Rectangle 22"/>
            <p:cNvSpPr/>
            <p:nvPr/>
          </p:nvSpPr>
          <p:spPr>
            <a:xfrm>
              <a:off x="2794646" y="64456"/>
              <a:ext cx="1952360" cy="6705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 rot="10800000" flipV="1">
              <a:off x="2754122" y="-138109"/>
              <a:ext cx="2079426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c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hói</a:t>
              </a:r>
              <a:r>
                <a:rPr lang="en-US" sz="54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chang</a:t>
              </a:r>
              <a:endParaRPr lang="vi-VN" sz="54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50863" y="5723457"/>
            <a:ext cx="3496945" cy="935355"/>
            <a:chOff x="2822411" y="-192719"/>
            <a:chExt cx="1928459" cy="935355"/>
          </a:xfrm>
        </p:grpSpPr>
        <p:sp>
          <p:nvSpPr>
            <p:cNvPr id="44" name="Rounded Rectangle 43"/>
            <p:cNvSpPr/>
            <p:nvPr/>
          </p:nvSpPr>
          <p:spPr>
            <a:xfrm>
              <a:off x="2822411" y="64456"/>
              <a:ext cx="1928459" cy="678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61434" y="-192719"/>
              <a:ext cx="1558665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UVN Van" panose="00000400000000000000" pitchFamily="2" charset="0"/>
                  <a:cs typeface="UVN Van" panose="00000400000000000000" pitchFamily="2" charset="0"/>
                </a:rPr>
                <a:t>c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hơi</a:t>
              </a:r>
              <a:r>
                <a:rPr lang="en-US" sz="5400" b="1" dirty="0" smtClean="0">
                  <a:latin typeface="UVN Van" panose="00000400000000000000" pitchFamily="2" charset="0"/>
                  <a:cs typeface="UVN Van" panose="00000400000000000000" pitchFamily="2" charset="0"/>
                </a:rPr>
                <a:t> </a:t>
              </a:r>
              <a:r>
                <a:rPr lang="en-US" sz="5400" b="1" dirty="0" err="1" smtClean="0">
                  <a:latin typeface="UVN Van" panose="00000400000000000000" pitchFamily="2" charset="0"/>
                  <a:cs typeface="UVN Van" panose="00000400000000000000" pitchFamily="2" charset="0"/>
                </a:rPr>
                <a:t>cờ</a:t>
              </a:r>
              <a:endParaRPr lang="vi-VN" sz="5400" b="1" dirty="0">
                <a:latin typeface="UVN Van" panose="00000400000000000000" pitchFamily="2" charset="0"/>
                <a:cs typeface="UVN Van" panose="00000400000000000000" pitchFamily="2" charset="0"/>
              </a:endParaRPr>
            </a:p>
          </p:txBody>
        </p:sp>
      </p:grpSp>
      <p:cxnSp>
        <p:nvCxnSpPr>
          <p:cNvPr id="154" name="Straight Arrow Connector 153"/>
          <p:cNvCxnSpPr>
            <a:stCxn id="8" idx="3"/>
            <a:endCxn id="36" idx="2"/>
          </p:cNvCxnSpPr>
          <p:nvPr/>
        </p:nvCxnSpPr>
        <p:spPr>
          <a:xfrm>
            <a:off x="7515112" y="912288"/>
            <a:ext cx="1611630" cy="4780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42" idx="6"/>
          </p:cNvCxnSpPr>
          <p:nvPr/>
        </p:nvCxnSpPr>
        <p:spPr>
          <a:xfrm flipH="1" flipV="1">
            <a:off x="3719830" y="1106805"/>
            <a:ext cx="925195" cy="541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8053070" y="3108325"/>
            <a:ext cx="1336675" cy="436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 flipV="1">
            <a:off x="3566160" y="3295015"/>
            <a:ext cx="1099185" cy="1659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8776" t="21458" r="26386" b="19042"/>
          <a:stretch>
            <a:fillRect/>
          </a:stretch>
        </p:blipFill>
        <p:spPr>
          <a:xfrm>
            <a:off x="8824722" y="84523"/>
            <a:ext cx="2663200" cy="2052507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26386" t="21208" r="23716" b="17792"/>
          <a:stretch>
            <a:fillRect/>
          </a:stretch>
        </p:blipFill>
        <p:spPr>
          <a:xfrm>
            <a:off x="9126916" y="4694240"/>
            <a:ext cx="2533256" cy="199771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27608" t="23041" r="25265" b="17958"/>
          <a:stretch>
            <a:fillRect/>
          </a:stretch>
        </p:blipFill>
        <p:spPr>
          <a:xfrm>
            <a:off x="1167245" y="4617243"/>
            <a:ext cx="2517802" cy="2074711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25028" t="23041" r="28307" b="20209"/>
          <a:stretch>
            <a:fillRect/>
          </a:stretch>
        </p:blipFill>
        <p:spPr>
          <a:xfrm>
            <a:off x="1243188" y="77089"/>
            <a:ext cx="2476613" cy="2059942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/>
          <a:srcRect l="27417" t="29042" r="26199" b="16208"/>
          <a:stretch>
            <a:fillRect/>
          </a:stretch>
        </p:blipFill>
        <p:spPr>
          <a:xfrm>
            <a:off x="8831385" y="2382516"/>
            <a:ext cx="2686427" cy="212187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/>
          <a:srcRect l="29994" t="24375" r="29525" b="16375"/>
          <a:stretch>
            <a:fillRect/>
          </a:stretch>
        </p:blipFill>
        <p:spPr>
          <a:xfrm>
            <a:off x="1243188" y="2391278"/>
            <a:ext cx="2452234" cy="201633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64" name="Straight Arrow Connector 163"/>
          <p:cNvCxnSpPr/>
          <p:nvPr/>
        </p:nvCxnSpPr>
        <p:spPr>
          <a:xfrm flipV="1">
            <a:off x="7415635" y="870256"/>
            <a:ext cx="1472587" cy="5117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0" idx="1"/>
            <a:endCxn id="37" idx="6"/>
          </p:cNvCxnSpPr>
          <p:nvPr/>
        </p:nvCxnSpPr>
        <p:spPr>
          <a:xfrm flipH="1">
            <a:off x="3685026" y="4170880"/>
            <a:ext cx="878840" cy="1483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435" y="433705"/>
            <a:ext cx="3431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Bài: 8</a:t>
            </a:r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5</a:t>
            </a:r>
            <a:endParaRPr lang="vi-VN" sz="60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1819" y="1906852"/>
            <a:ext cx="5271135" cy="263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</a:t>
            </a:r>
            <a:r>
              <a:rPr lang="vi-VN" altLang="en-US" sz="4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2</a:t>
            </a:r>
            <a:endParaRPr lang="vi-VN" altLang="en-US" sz="4000" b="1" dirty="0">
              <a:solidFill>
                <a:schemeClr val="accent4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QUIZ_SHAPES_ADDED" val="1"/>
  <p:tag name="ISPRING_RESOURCE_QUIZ" val="quiz13.quiz"/>
  <p:tag name="ISPRING_QUIZ_RELATIVE_PATH" val="elearning nhu cau không khi cho thực vật\quiz\quiz13.quiz"/>
  <p:tag name="ISPRING_SLIDE_QUIZ_PROPERTIES" val="&lt;QuizProperties&gt;&lt;passAction&gt;&lt;action&gt;0&lt;/action&gt;&lt;slide&gt;341&lt;/slide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GENSWF_SLIDE_TITLE" val="Câu 17 trò chơi"/>
  <p:tag name="ISPRING_SLIDE_INDENT_LEVEL" val="0"/>
  <p:tag name="ISPRING_PRESENTER_ID" val="{9ED41995-1A4F-4087-8FB6-1AC5122942A0}"/>
  <p:tag name="ISPRING_CUSTOM_TIMING_USED" val="0"/>
  <p:tag name="ISPRING_QUIZ_FULL_PATH" val="C:\Users\MyPC\Desktop\ghidia\TEP NGUON\elearning nhu cau không khi cho thực vật\quiz\quiz13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WPS Presentation</Application>
  <PresentationFormat>Widescreen</PresentationFormat>
  <Paragraphs>210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UVN Van</vt:lpstr>
      <vt:lpstr>Times New Roman</vt:lpstr>
      <vt:lpstr>UTM Avo</vt:lpstr>
      <vt:lpstr>Segoe Print</vt:lpstr>
      <vt:lpstr>UTM Avo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ASUS</cp:lastModifiedBy>
  <cp:revision>141</cp:revision>
  <dcterms:created xsi:type="dcterms:W3CDTF">2020-12-07T14:26:00Z</dcterms:created>
  <dcterms:modified xsi:type="dcterms:W3CDTF">2022-01-05T06:19:38Z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DB65CF4EEA2240FA8C2F72B87C99A22C</vt:lpwstr>
  </property>
  <property fmtid="{D5CDD505-2E9C-101B-9397-08002B2CF9AE}" pid="3" name="KSOProductBuildVer">
    <vt:lpwstr>1033-11.2.0.10426</vt:lpwstr>
  </property>
</Properties>
</file>